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92" r:id="rId3"/>
    <p:sldId id="260" r:id="rId4"/>
    <p:sldId id="258" r:id="rId5"/>
    <p:sldId id="293" r:id="rId6"/>
    <p:sldId id="267" r:id="rId7"/>
    <p:sldId id="294" r:id="rId8"/>
    <p:sldId id="261" r:id="rId9"/>
    <p:sldId id="262" r:id="rId10"/>
    <p:sldId id="263" r:id="rId11"/>
    <p:sldId id="264" r:id="rId12"/>
    <p:sldId id="266" r:id="rId13"/>
    <p:sldId id="265" r:id="rId14"/>
    <p:sldId id="270" r:id="rId15"/>
    <p:sldId id="271" r:id="rId16"/>
    <p:sldId id="272" r:id="rId17"/>
    <p:sldId id="273" r:id="rId18"/>
    <p:sldId id="274" r:id="rId19"/>
    <p:sldId id="295" r:id="rId20"/>
    <p:sldId id="275" r:id="rId21"/>
    <p:sldId id="283" r:id="rId22"/>
    <p:sldId id="276" r:id="rId23"/>
    <p:sldId id="277" r:id="rId24"/>
    <p:sldId id="284" r:id="rId25"/>
    <p:sldId id="279" r:id="rId26"/>
    <p:sldId id="280" r:id="rId27"/>
    <p:sldId id="285" r:id="rId28"/>
    <p:sldId id="282" r:id="rId29"/>
    <p:sldId id="287" r:id="rId30"/>
    <p:sldId id="288" r:id="rId31"/>
    <p:sldId id="290" r:id="rId32"/>
    <p:sldId id="291" r:id="rId33"/>
    <p:sldId id="269" r:id="rId34"/>
    <p:sldId id="296" r:id="rId35"/>
    <p:sldId id="25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58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87608-3A94-42D9-8AC9-2A705741343D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A2D9E-B855-43DB-A645-1C2DFADAC09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633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A2D9E-B855-43DB-A645-1C2DFADAC09A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0898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A2D9E-B855-43DB-A645-1C2DFADAC09A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7323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A2D9E-B855-43DB-A645-1C2DFADAC09A}" type="slidenum">
              <a:rPr lang="en-IN" smtClean="0"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37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CEF3-63D6-F8B9-7D1F-EC20555BD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8EFE5-0F4A-D76D-C2F8-022A8EE20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C0EEB-C976-714D-37CA-A748124DC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3845-CFF4-4208-A3A4-7F7B20407C04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901E0-1F37-E20B-D3A3-4B13D10E6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234C0-5550-31E9-16D7-3955F1F2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0E1E-5F82-4B62-BB35-AB1034B352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2752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5825C-1E03-F66B-1212-51326E450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558CC2-CB4C-80A5-9CA1-CBB73BDE9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F59D0-5CD7-82D5-4272-9FE34D807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3845-CFF4-4208-A3A4-7F7B20407C04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9EBFE-A748-9078-D9C1-D404A85FC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BCB6E-FCFD-8625-3346-913F99C11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0E1E-5F82-4B62-BB35-AB1034B352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366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EE73A9-FDB0-B38C-1073-5396ABAE33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088B1F-7417-ABB7-242B-A02841CC7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18B18-70A2-7F6A-5F32-BD8A6A50D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3845-CFF4-4208-A3A4-7F7B20407C04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3D44B-505C-54D0-586E-AA80DB797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EC905-5060-3164-9411-862A07ED1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0E1E-5F82-4B62-BB35-AB1034B352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6845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EEFAC-AA76-20B6-D6C7-90EC74AFF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3BDEB-CBBB-58D9-0D9D-A7077BA30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24135-2E8F-7C8C-5D71-0F1A55CF2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3845-CFF4-4208-A3A4-7F7B20407C04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6FD12-60BF-C3C4-30EC-921557F17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5070A-10C9-1152-57F6-E8962DB6D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0E1E-5F82-4B62-BB35-AB1034B352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0701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95715-4908-5E8A-481D-0B1062074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6F3F1-FC59-5CF4-73EC-29D03B2FB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0E79C-6959-1902-B551-871C2FC7A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3845-CFF4-4208-A3A4-7F7B20407C04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CB179-A114-A6DE-68F8-2BA5D4E67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D0297-EEEB-8021-F431-9F576B07E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0E1E-5F82-4B62-BB35-AB1034B352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139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03307-3698-4A43-CA8D-83AD1F18A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D6129-860B-0E15-52E9-6BCA18B838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1A159E-F445-73FB-597D-14B3BEFBF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E193D-C6FE-8DD4-0BBD-DFD76668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3845-CFF4-4208-A3A4-7F7B20407C04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42F90-2F0E-26A0-A892-A516C917A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5388E-ABA5-F95B-F44E-4E5A024AB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0E1E-5F82-4B62-BB35-AB1034B352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3615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66AC0-D199-01F3-B8F9-AABD40484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85511-90A9-04F7-A17B-4050904B7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0029F-8594-3790-E3C9-678E3F1E0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1F94F-BFC7-CDAC-B442-84FF2B23A7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68A9E1-5111-3417-D4D9-2248D59CA7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7FD610-4F30-B935-3642-4BC96FD8E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3845-CFF4-4208-A3A4-7F7B20407C04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BF1B1D-C6D0-84FF-9E95-66143697C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B7F39F-0D86-A857-D50B-82F06949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0E1E-5F82-4B62-BB35-AB1034B352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917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4691A-80F3-6CED-593B-585BF1C3A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4C19E-A567-73CD-13B5-DE06422D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3845-CFF4-4208-A3A4-7F7B20407C04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9BD123-FBE2-A923-DDF8-1C2CE7959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BA23A-EAF1-6F32-8292-60FC5E283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0E1E-5F82-4B62-BB35-AB1034B352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0450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041311-F8F3-5866-58CE-6F0B16715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3845-CFF4-4208-A3A4-7F7B20407C04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8F6B4A-45E0-EDA9-3BE2-FF6C89FA3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C8B6F-ECED-3AA7-C8AC-327E08466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0E1E-5F82-4B62-BB35-AB1034B352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463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0D516-6479-530B-C526-F6E6A2E64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820A0-33C5-7DED-F486-0D0F645F1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02EE75-6910-67C5-93C6-983D3F246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B869A-30C4-E1B9-389D-CB555608C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3845-CFF4-4208-A3A4-7F7B20407C04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4DC8FB-8100-F0F8-FE50-3F373F1CB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29146-55B3-552F-2C8E-687F530E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0E1E-5F82-4B62-BB35-AB1034B352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414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BBF07-E61C-4CAA-C1FD-6F2DF8F0D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8AD2D7-C57C-4E16-4DA9-EC499F014C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0E04C-B860-A09E-0F45-CEDEE83E1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2C76A-AD7F-2330-E48A-E991AF99B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C3845-CFF4-4208-A3A4-7F7B20407C04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3C2BB-2CF6-2FE2-F8BE-DAF1460F1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C3609-D380-B835-1191-FE3210BF2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B0E1E-5F82-4B62-BB35-AB1034B352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6639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2CE74-F70F-36E1-7BAC-5ACCEC17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FB2B1-A76A-6C3E-9CFD-44C344F14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331FC-5597-E091-A40E-DA47DF6F19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3845-CFF4-4208-A3A4-7F7B20407C04}" type="datetimeFigureOut">
              <a:rPr lang="en-IN" smtClean="0"/>
              <a:t>12-03-2024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7FE8-6716-3770-2D27-0CD0700E2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96D48-E19C-6532-1BE2-821FED775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B0E1E-5F82-4B62-BB35-AB1034B3529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4598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FFC51-183F-1690-D1A5-5B7EB3CAA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9558" y="1850315"/>
            <a:ext cx="8828442" cy="1751722"/>
          </a:xfrm>
        </p:spPr>
        <p:txBody>
          <a:bodyPr>
            <a:normAutofit/>
          </a:bodyPr>
          <a:lstStyle/>
          <a:p>
            <a:r>
              <a:rPr lang="en-IN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EC54AC-B950-E8D5-757F-047B06312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23553"/>
            <a:ext cx="9144000" cy="1655762"/>
          </a:xfrm>
        </p:spPr>
        <p:txBody>
          <a:bodyPr>
            <a:normAutofit/>
          </a:bodyPr>
          <a:lstStyle/>
          <a:p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AA991440-0039-9753-7101-57A34DFE714B}"/>
              </a:ext>
            </a:extLst>
          </p:cNvPr>
          <p:cNvSpPr/>
          <p:nvPr/>
        </p:nvSpPr>
        <p:spPr>
          <a:xfrm>
            <a:off x="2581834" y="451821"/>
            <a:ext cx="8939605" cy="5023821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4800" dirty="0">
                <a:solidFill>
                  <a:srgbClr val="FF0000"/>
                </a:solidFill>
              </a:rPr>
              <a:t>Universal Design of Learning (UDL): </a:t>
            </a:r>
          </a:p>
          <a:p>
            <a:pPr algn="ctr"/>
            <a:r>
              <a:rPr lang="en-IN" sz="4800" dirty="0"/>
              <a:t>   </a:t>
            </a:r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Accessible Digital Resources and Assistive Technologies</a:t>
            </a:r>
          </a:p>
          <a:p>
            <a:pPr algn="ctr"/>
            <a:endParaRPr lang="en-IN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76848-F94F-FE09-11C4-D06DE367FB45}"/>
              </a:ext>
            </a:extLst>
          </p:cNvPr>
          <p:cNvSpPr/>
          <p:nvPr/>
        </p:nvSpPr>
        <p:spPr>
          <a:xfrm>
            <a:off x="8060008" y="5165153"/>
            <a:ext cx="4087906" cy="1524620"/>
          </a:xfrm>
          <a:prstGeom prst="roundRect">
            <a:avLst>
              <a:gd name="adj" fmla="val 1807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b="1" dirty="0"/>
              <a:t>Prof. Renu Malaviya</a:t>
            </a:r>
          </a:p>
          <a:p>
            <a:pPr algn="ctr"/>
            <a:r>
              <a:rPr lang="en-IN" sz="2400" b="1" dirty="0"/>
              <a:t>Dept. of Education</a:t>
            </a:r>
          </a:p>
          <a:p>
            <a:pPr algn="ctr"/>
            <a:r>
              <a:rPr lang="en-IN" sz="2400" b="1" dirty="0"/>
              <a:t>Lady Irwin College</a:t>
            </a:r>
          </a:p>
          <a:p>
            <a:pPr algn="ctr"/>
            <a:r>
              <a:rPr lang="en-IN" sz="2400" b="1" dirty="0"/>
              <a:t>University of Delhi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9AC8AC-9A65-BC82-6233-4E08AEEF8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6" y="0"/>
            <a:ext cx="2896534" cy="2146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4AE40F-79F9-39E1-A485-862DCB503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" y="4626757"/>
            <a:ext cx="2875368" cy="214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93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40870-F203-99F7-7AE0-0D4C14A23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2E969D-4483-1C0F-8B14-3E0C5C38E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189"/>
            <a:ext cx="9888794" cy="6704702"/>
          </a:xfrm>
        </p:spPr>
      </p:pic>
    </p:spTree>
    <p:extLst>
      <p:ext uri="{BB962C8B-B14F-4D97-AF65-F5344CB8AC3E}">
        <p14:creationId xmlns:p14="http://schemas.microsoft.com/office/powerpoint/2010/main" val="2390616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B84E-E987-D814-03D3-1EC1EC3E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E12AC2-159F-FB53-7E31-6E4520C6D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5583" t="24549" r="36186" b="25264"/>
          <a:stretch/>
        </p:blipFill>
        <p:spPr>
          <a:xfrm>
            <a:off x="-129092" y="164054"/>
            <a:ext cx="6970956" cy="69709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D570E0-340A-91AA-165F-F71CEE47B8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13" t="11922" r="26235" b="24549"/>
          <a:stretch/>
        </p:blipFill>
        <p:spPr>
          <a:xfrm>
            <a:off x="5967357" y="990804"/>
            <a:ext cx="6113481" cy="466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4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0796-EA52-4C6B-D9E9-3AAC0678B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891994-5EFD-C480-27B0-5934D26F2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956" t="-174" r="22140"/>
          <a:stretch/>
        </p:blipFill>
        <p:spPr>
          <a:xfrm>
            <a:off x="0" y="0"/>
            <a:ext cx="6558116" cy="6610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95A5E0-6743-F45A-9EF9-AF164F8F3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19" t="-1147" r="20161"/>
          <a:stretch/>
        </p:blipFill>
        <p:spPr>
          <a:xfrm>
            <a:off x="6381135" y="954956"/>
            <a:ext cx="5712542" cy="49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37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03B9D-1D03-39E9-2C4D-DDCF5BC11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150AC3-F941-AA10-5940-FAB5FB71E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52" r="21331"/>
          <a:stretch/>
        </p:blipFill>
        <p:spPr>
          <a:xfrm>
            <a:off x="1229031" y="56568"/>
            <a:ext cx="9183329" cy="6744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2696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38A99-04D4-F137-734C-4A06DF511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FC4034-B95B-EB3B-04CA-C8F37F26B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06" t="4079" r="5519" b="18885"/>
          <a:stretch/>
        </p:blipFill>
        <p:spPr>
          <a:xfrm>
            <a:off x="2538805" y="1415542"/>
            <a:ext cx="9250071" cy="507733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C2C598-8B10-5E40-C23E-D94B2ED97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6" y="25941"/>
            <a:ext cx="2715602" cy="36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97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9061-4762-6D99-AD74-F6B4EC3C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41B73C8-0B07-0C02-12D3-50A8C58E52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69" t="4095" r="4859" b="18979"/>
          <a:stretch/>
        </p:blipFill>
        <p:spPr>
          <a:xfrm>
            <a:off x="666571" y="365125"/>
            <a:ext cx="11269790" cy="6310978"/>
          </a:xfrm>
        </p:spPr>
      </p:pic>
    </p:spTree>
    <p:extLst>
      <p:ext uri="{BB962C8B-B14F-4D97-AF65-F5344CB8AC3E}">
        <p14:creationId xmlns:p14="http://schemas.microsoft.com/office/powerpoint/2010/main" val="2114110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96C2F-FD61-88A1-5AAC-6F01C131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937A17-A3CA-5BBA-2456-9F6B5A059B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86" t="3983" r="7796" b="24806"/>
          <a:stretch/>
        </p:blipFill>
        <p:spPr>
          <a:xfrm>
            <a:off x="2041989" y="496712"/>
            <a:ext cx="9957663" cy="609946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8593CA-FD49-6617-8CB5-F3435C3C2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44" y="365125"/>
            <a:ext cx="3038856" cy="32918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A107B4-24ED-DEE6-9802-D37C960293E0}"/>
              </a:ext>
            </a:extLst>
          </p:cNvPr>
          <p:cNvSpPr/>
          <p:nvPr/>
        </p:nvSpPr>
        <p:spPr>
          <a:xfrm>
            <a:off x="8963378" y="1004711"/>
            <a:ext cx="2190044" cy="6859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i-IN" sz="3600" b="1" dirty="0"/>
              <a:t>विद्वता</a:t>
            </a:r>
            <a:endParaRPr lang="en-IN" sz="36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A002BB-16A1-8935-7407-629F65710600}"/>
              </a:ext>
            </a:extLst>
          </p:cNvPr>
          <p:cNvSpPr/>
          <p:nvPr/>
        </p:nvSpPr>
        <p:spPr>
          <a:xfrm>
            <a:off x="2449689" y="4504267"/>
            <a:ext cx="2926682" cy="77893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i-IN" sz="4000" b="1" dirty="0"/>
              <a:t>निर्देश</a:t>
            </a:r>
            <a:endParaRPr lang="en-IN" sz="4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F61FA9-37C1-2B27-DD7A-81CE8FFC78DC}"/>
              </a:ext>
            </a:extLst>
          </p:cNvPr>
          <p:cNvSpPr/>
          <p:nvPr/>
        </p:nvSpPr>
        <p:spPr>
          <a:xfrm>
            <a:off x="9358489" y="4504267"/>
            <a:ext cx="2438400" cy="857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i-IN" sz="4000" b="1" dirty="0"/>
              <a:t>कार्यकलाप</a:t>
            </a:r>
            <a:endParaRPr lang="en-IN" sz="4000" b="1" dirty="0"/>
          </a:p>
        </p:txBody>
      </p:sp>
    </p:spTree>
    <p:extLst>
      <p:ext uri="{BB962C8B-B14F-4D97-AF65-F5344CB8AC3E}">
        <p14:creationId xmlns:p14="http://schemas.microsoft.com/office/powerpoint/2010/main" val="1803647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BA018-35F1-9738-4F75-1EDD9D3B4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9CB034-63CF-D363-3317-8882EE855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50" t="3915" r="8818" b="22423"/>
          <a:stretch/>
        </p:blipFill>
        <p:spPr>
          <a:xfrm>
            <a:off x="309716" y="84211"/>
            <a:ext cx="11572568" cy="6318352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B3000D-5AD2-3F8A-2050-AAFBF432D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713" y="543232"/>
            <a:ext cx="2612447" cy="1147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BD9709-0094-EE4B-4D3C-F6A90D842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25" y="5785011"/>
            <a:ext cx="2938527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9B4BD5-5FB9-FC56-57F1-8D2CCB404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1709" y="5956380"/>
            <a:ext cx="269466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48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95A3E-79D6-B33F-23DC-AA5D4DE0E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FDADB23-0D2B-CAAB-DE6F-B02BB63406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33" t="3689" r="5514" b="20163"/>
          <a:stretch/>
        </p:blipFill>
        <p:spPr>
          <a:xfrm>
            <a:off x="334297" y="186813"/>
            <a:ext cx="11538619" cy="6440129"/>
          </a:xfrm>
        </p:spPr>
      </p:pic>
    </p:spTree>
    <p:extLst>
      <p:ext uri="{BB962C8B-B14F-4D97-AF65-F5344CB8AC3E}">
        <p14:creationId xmlns:p14="http://schemas.microsoft.com/office/powerpoint/2010/main" val="4135699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2DEC0F-F8E2-30B1-085D-0F9E10E23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22" y="304801"/>
            <a:ext cx="11029245" cy="651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79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01803-82F8-E7C6-6C9C-526C7F5EB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88" y="365125"/>
            <a:ext cx="6762045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 Design of Learning (UDL)</a:t>
            </a:r>
            <a:endParaRPr lang="en-I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E4E39-0304-D863-F4C3-1E4E09CEB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288" y="3681924"/>
            <a:ext cx="11108267" cy="308012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2B2C6C"/>
                </a:solidFill>
                <a:effectLst/>
                <a:latin typeface="OpenSansRegular"/>
              </a:rPr>
              <a:t>An approach to ensure that educational programs </a:t>
            </a:r>
            <a:r>
              <a:rPr lang="en-US" b="0" i="0" dirty="0">
                <a:solidFill>
                  <a:srgbClr val="FF0000"/>
                </a:solidFill>
                <a:effectLst/>
                <a:latin typeface="OpenSansRegular"/>
              </a:rPr>
              <a:t>serve all students. </a:t>
            </a:r>
            <a:r>
              <a:rPr lang="en-US" b="0" i="0" dirty="0">
                <a:solidFill>
                  <a:srgbClr val="333333"/>
                </a:solidFill>
                <a:effectLst/>
                <a:latin typeface="OpenSansRegular"/>
              </a:rPr>
              <a:t>UDE goes beyond accessible design for people with disabilities to make </a:t>
            </a:r>
            <a:r>
              <a:rPr lang="en-US" b="0" i="0" dirty="0">
                <a:solidFill>
                  <a:srgbClr val="FF0000"/>
                </a:solidFill>
                <a:effectLst/>
                <a:latin typeface="OpenSansRegular"/>
              </a:rPr>
              <a:t>all aspects (</a:t>
            </a:r>
            <a:r>
              <a:rPr lang="hi-IN" b="0" i="0" dirty="0">
                <a:solidFill>
                  <a:srgbClr val="FF0000"/>
                </a:solidFill>
                <a:effectLst/>
                <a:latin typeface="OpenSansRegular"/>
              </a:rPr>
              <a:t>पहलू</a:t>
            </a:r>
            <a:r>
              <a:rPr lang="en-IN" b="0" i="0" dirty="0">
                <a:solidFill>
                  <a:srgbClr val="FF0000"/>
                </a:solidFill>
                <a:effectLst/>
                <a:latin typeface="OpenSansRegular"/>
              </a:rPr>
              <a:t>) </a:t>
            </a:r>
            <a:r>
              <a:rPr lang="en-US" b="0" i="0" dirty="0">
                <a:solidFill>
                  <a:srgbClr val="FF0000"/>
                </a:solidFill>
                <a:effectLst/>
                <a:latin typeface="OpenSansRegular"/>
              </a:rPr>
              <a:t>of the educational experience (</a:t>
            </a:r>
            <a:r>
              <a:rPr lang="hi-IN" b="0" i="0" dirty="0">
                <a:solidFill>
                  <a:srgbClr val="FF0000"/>
                </a:solidFill>
                <a:effectLst/>
                <a:latin typeface="OpenSansRegular"/>
              </a:rPr>
              <a:t>शैक्षिक अनुभव</a:t>
            </a:r>
            <a:r>
              <a:rPr lang="en-IN" b="0" i="0" dirty="0">
                <a:solidFill>
                  <a:srgbClr val="FF0000"/>
                </a:solidFill>
                <a:effectLst/>
                <a:latin typeface="OpenSansRegular"/>
              </a:rPr>
              <a:t>) </a:t>
            </a:r>
            <a:r>
              <a:rPr lang="en-US" b="0" i="0" dirty="0">
                <a:solidFill>
                  <a:srgbClr val="FF0000"/>
                </a:solidFill>
                <a:effectLst/>
                <a:latin typeface="OpenSansRegular"/>
              </a:rPr>
              <a:t>more inclusive</a:t>
            </a:r>
            <a:r>
              <a:rPr lang="en-US" b="0" i="0" dirty="0">
                <a:solidFill>
                  <a:srgbClr val="333333"/>
                </a:solidFill>
                <a:effectLst/>
                <a:latin typeface="OpenSansRegular"/>
              </a:rPr>
              <a:t> (</a:t>
            </a:r>
            <a:r>
              <a:rPr lang="hi-IN" b="0" i="0" dirty="0">
                <a:solidFill>
                  <a:srgbClr val="FF0000"/>
                </a:solidFill>
                <a:effectLst/>
                <a:latin typeface="OpenSansRegular"/>
              </a:rPr>
              <a:t>समावेशी</a:t>
            </a:r>
            <a:r>
              <a:rPr lang="en-IN" b="0" i="0" dirty="0">
                <a:solidFill>
                  <a:srgbClr val="333333"/>
                </a:solidFill>
                <a:effectLst/>
                <a:latin typeface="OpenSansRegular"/>
              </a:rPr>
              <a:t>) </a:t>
            </a:r>
            <a:r>
              <a:rPr lang="en-US" b="0" i="0" dirty="0">
                <a:solidFill>
                  <a:srgbClr val="333333"/>
                </a:solidFill>
                <a:effectLst/>
                <a:latin typeface="OpenSansRegular"/>
              </a:rPr>
              <a:t> for students, staff, instructors, administrators, and visitors with a great variety of characteristics, including those related to gender, race and ethnicity, age, stature, disability, and learning preference.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F9EBED-BD5C-784E-68F6-9C8A64D4E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433" y="287337"/>
            <a:ext cx="3061856" cy="28067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DF84ED-B3D9-261D-9B16-49C1E60DABB3}"/>
              </a:ext>
            </a:extLst>
          </p:cNvPr>
          <p:cNvSpPr/>
          <p:nvPr/>
        </p:nvSpPr>
        <p:spPr>
          <a:xfrm>
            <a:off x="9045677" y="521110"/>
            <a:ext cx="1743661" cy="4916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i-IN" sz="1600" dirty="0"/>
              <a:t>प्रयोग करने योग्य</a:t>
            </a:r>
            <a:endParaRPr lang="en-IN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47D8BA-8E83-A14A-148E-A732F531E9E1}"/>
              </a:ext>
            </a:extLst>
          </p:cNvPr>
          <p:cNvSpPr/>
          <p:nvPr/>
        </p:nvSpPr>
        <p:spPr>
          <a:xfrm>
            <a:off x="6725264" y="2772697"/>
            <a:ext cx="1347019" cy="3213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i-IN"/>
              <a:t>अभिगम्य</a:t>
            </a:r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AE5C99-C36A-C85C-2ECA-F7D76727FFEF}"/>
              </a:ext>
            </a:extLst>
          </p:cNvPr>
          <p:cNvSpPr/>
          <p:nvPr/>
        </p:nvSpPr>
        <p:spPr>
          <a:xfrm>
            <a:off x="9891252" y="2104103"/>
            <a:ext cx="1268361" cy="3637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i-IN" dirty="0"/>
              <a:t>समावेशी</a:t>
            </a:r>
            <a:endParaRPr lang="en-IN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FBBD23-B3F6-06FC-E137-172A4B9840CD}"/>
              </a:ext>
            </a:extLst>
          </p:cNvPr>
          <p:cNvSpPr/>
          <p:nvPr/>
        </p:nvSpPr>
        <p:spPr>
          <a:xfrm>
            <a:off x="838200" y="1570242"/>
            <a:ext cx="5460485" cy="818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i-IN" sz="3200" b="1" dirty="0"/>
              <a:t>सीखने का सार्वभौमिक डिज़ाइन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2247708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E8DE-7002-6C00-85EA-7B98B710C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628A36-6A8A-B467-D616-725717ABD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>
            <a:off x="660983" y="365125"/>
            <a:ext cx="10870034" cy="6127750"/>
          </a:xfrm>
        </p:spPr>
      </p:pic>
    </p:spTree>
    <p:extLst>
      <p:ext uri="{BB962C8B-B14F-4D97-AF65-F5344CB8AC3E}">
        <p14:creationId xmlns:p14="http://schemas.microsoft.com/office/powerpoint/2010/main" val="1239372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08A58-8D62-0AF1-4C28-9366FD3B2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153B5C-C215-C682-4F4F-B62C06A76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2" y="268305"/>
            <a:ext cx="11686696" cy="6822109"/>
          </a:xfrm>
        </p:spPr>
      </p:pic>
    </p:spTree>
    <p:extLst>
      <p:ext uri="{BB962C8B-B14F-4D97-AF65-F5344CB8AC3E}">
        <p14:creationId xmlns:p14="http://schemas.microsoft.com/office/powerpoint/2010/main" val="1835965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enu Malaviya\Desktop\New UDL Guidelin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-163010"/>
            <a:ext cx="8629704" cy="70210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28E6-02A4-1354-F857-66A5580E0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ways of Engagement: The Why of Learning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122F52-A3AF-9AEA-F74B-0762EFA68D00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 l="15287" t="15089" r="30941" b="18343"/>
          <a:stretch>
            <a:fillRect/>
          </a:stretch>
        </p:blipFill>
        <p:spPr bwMode="auto">
          <a:xfrm>
            <a:off x="4225539" y="1882520"/>
            <a:ext cx="3132589" cy="22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Building as Learning Aid | Teachers of India">
            <a:extLst>
              <a:ext uri="{FF2B5EF4-FFF2-40B4-BE49-F238E27FC236}">
                <a16:creationId xmlns:a16="http://schemas.microsoft.com/office/drawing/2014/main" id="{BB628DD0-7099-5C11-A8F7-4AEF12D3B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719" y="1803473"/>
            <a:ext cx="2895097" cy="2260437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199668-A615-49DC-5278-CD1FC2DAD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821" y="1054894"/>
            <a:ext cx="2581275" cy="1771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E6D826-2B88-E7C6-02EF-28585AC25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12" y="4516886"/>
            <a:ext cx="5081115" cy="1975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95758-0204-04FA-1EDA-5633C63ED6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77" y="4281197"/>
            <a:ext cx="3645012" cy="244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35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9F4A2-7040-3D63-79A5-4FCC89CCE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types of Representation: What of Learning</a:t>
            </a:r>
            <a:endParaRPr lang="en-IN" dirty="0"/>
          </a:p>
        </p:txBody>
      </p:sp>
      <p:pic>
        <p:nvPicPr>
          <p:cNvPr id="4" name="Picture 2" descr="BaLA – Rajesh Lawania">
            <a:extLst>
              <a:ext uri="{FF2B5EF4-FFF2-40B4-BE49-F238E27FC236}">
                <a16:creationId xmlns:a16="http://schemas.microsoft.com/office/drawing/2014/main" id="{5C2DDBE8-879F-F551-D966-C31772C28A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2218" y="1897626"/>
            <a:ext cx="2861187" cy="2145890"/>
          </a:xfrm>
          <a:prstGeom prst="rect">
            <a:avLst/>
          </a:prstGeom>
          <a:noFill/>
        </p:spPr>
      </p:pic>
      <p:pic>
        <p:nvPicPr>
          <p:cNvPr id="5" name="Picture 6" descr="Relevance of BaLA at Air Force Schools – Lifeskills">
            <a:extLst>
              <a:ext uri="{FF2B5EF4-FFF2-40B4-BE49-F238E27FC236}">
                <a16:creationId xmlns:a16="http://schemas.microsoft.com/office/drawing/2014/main" id="{B49671C5-D3BB-044D-0140-AB955E990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8597" y="1228110"/>
            <a:ext cx="3516671" cy="263750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463233-B4F4-6A65-5D98-076BC59C42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99" t="10000" r="23334" b="35185"/>
          <a:stretch/>
        </p:blipFill>
        <p:spPr>
          <a:xfrm>
            <a:off x="976051" y="4043516"/>
            <a:ext cx="4267200" cy="281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74179F-6147-9EA3-2D7B-89161EF6D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588" y="4062441"/>
            <a:ext cx="2646009" cy="2634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4AAFC0-1420-5022-4740-A6495A6323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49" y="1467074"/>
            <a:ext cx="3159338" cy="236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27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5CB2E-C67C-2548-68D3-37E6C9F8C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types of Action &amp; Expression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68533B-24CB-CDAC-05C1-E2D542FED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397" y="1496396"/>
            <a:ext cx="5930900" cy="453390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B719852-4973-4E57-1CB8-26513C8EB5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962859" y="6176963"/>
            <a:ext cx="82381" cy="46037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AC3A6E-4DA4-792D-668B-CBBF324B0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897" y="1401767"/>
            <a:ext cx="1960597" cy="1095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5C3F0F-C35B-2F8F-82EF-1BEDE5D0C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603" y="2871255"/>
            <a:ext cx="1937980" cy="13255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1F1F56-FECF-935D-919D-B41E1729D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462" y="4651217"/>
            <a:ext cx="1610032" cy="1610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A77D63-FE3E-6CEF-6A1D-8453D79EAA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99" y="1564967"/>
            <a:ext cx="2002097" cy="13255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F1FA24-1AEA-4A08-40AF-B67CE34B1E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80" y="3223039"/>
            <a:ext cx="2480317" cy="18602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9EC5EA-73AE-D831-6D67-E1936D7A4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34" y="5167312"/>
            <a:ext cx="2550705" cy="156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43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B894B-4929-AA50-527A-80FB4CA45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403"/>
            <a:ext cx="10515600" cy="960181"/>
          </a:xfrm>
        </p:spPr>
        <p:txBody>
          <a:bodyPr/>
          <a:lstStyle/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Action and Expressions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EF6B5D-4AFD-5528-CEE7-584F07815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97" y="1383606"/>
            <a:ext cx="6329218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38B4FA-CE2E-149C-0D42-653254B675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41289" r="9517" b="7964"/>
          <a:stretch/>
        </p:blipFill>
        <p:spPr>
          <a:xfrm>
            <a:off x="8314422" y="681037"/>
            <a:ext cx="3307307" cy="11602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211D7C-B0C2-30C5-BC4F-6A7F3DB27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6" y="1192584"/>
            <a:ext cx="2757560" cy="1775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D0F3A9-32E0-18B8-5340-2CCD77304A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212"/>
            <a:ext cx="3455372" cy="24480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F1B38A-6E0E-19BF-1D9F-9D8AB8FA5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333" y="4583152"/>
            <a:ext cx="2927425" cy="21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1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29D7E-122B-B8D4-65AC-C7F6E7F7E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33" y="936848"/>
            <a:ext cx="3980601" cy="4921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6C2A81-B9CD-E3C6-7667-B1C2A91DD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60" y="510309"/>
            <a:ext cx="4876309" cy="4921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8FC417-4234-16BD-7491-F3670E545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726" y="5116075"/>
            <a:ext cx="917397" cy="773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6F9BAB-35C1-795B-D09D-CACD9C21A8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57" y="5889679"/>
            <a:ext cx="1059140" cy="77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73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BD0CA-D8D7-B49C-A774-466CC56E4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FF0000"/>
                </a:solidFill>
              </a:rPr>
              <a:t>Assistive Devices and UDL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DE34D-EBC6-5695-951A-FA82EE39A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923947"/>
            <a:ext cx="11874910" cy="4351338"/>
          </a:xfrm>
        </p:spPr>
        <p:txBody>
          <a:bodyPr/>
          <a:lstStyle/>
          <a:p>
            <a:r>
              <a:rPr lang="en-IN" dirty="0"/>
              <a:t>Screen magnifiers</a:t>
            </a: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604EA-1D8B-114F-881F-645C048FA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24652" r="60080" b="22868"/>
          <a:stretch/>
        </p:blipFill>
        <p:spPr>
          <a:xfrm>
            <a:off x="3725286" y="1923947"/>
            <a:ext cx="1838543" cy="16424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58A7E-CBA4-BD6D-DCAF-C9ED8380A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31" y="1923947"/>
            <a:ext cx="1296296" cy="1296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7AE90D-AAB1-0D5A-705C-D521651D0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358" y="1923947"/>
            <a:ext cx="2091409" cy="13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70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AE87A-5C36-72F6-D7A7-A69E00B75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5943"/>
          </a:xfrm>
        </p:spPr>
        <p:txBody>
          <a:bodyPr/>
          <a:lstStyle/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Assistive Devices for Hearing Challenged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1DADF-AE63-A660-E495-8920C59D2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7614" y="1690688"/>
            <a:ext cx="5566186" cy="4677839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Proxima Nova"/>
              </a:rPr>
              <a:t>Teletypewriter (TTY)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Proxima Nova"/>
              </a:rPr>
              <a:t>Telecommunications device for the deaf (TDD)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Proxima Nova"/>
              </a:rPr>
              <a:t>Voice to text software programs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333333"/>
                </a:solidFill>
                <a:effectLst/>
                <a:latin typeface="Proxima Nova"/>
              </a:rPr>
              <a:t>CART  Communication Real-Time Translation</a:t>
            </a:r>
          </a:p>
          <a:p>
            <a:r>
              <a:rPr lang="en-IN" sz="2000" dirty="0"/>
              <a:t>Personal FM systems</a:t>
            </a:r>
          </a:p>
          <a:p>
            <a:r>
              <a:rPr lang="en-IN" sz="2000" dirty="0" err="1"/>
              <a:t>Soundfield</a:t>
            </a:r>
            <a:r>
              <a:rPr lang="en-IN" sz="2000" dirty="0"/>
              <a:t> systems</a:t>
            </a:r>
          </a:p>
          <a:p>
            <a:r>
              <a:rPr lang="en-US" sz="2000" dirty="0"/>
              <a:t>Captioning Services for video/audio productions</a:t>
            </a:r>
          </a:p>
          <a:p>
            <a:r>
              <a:rPr lang="en-US" sz="2000" dirty="0"/>
              <a:t>Face to Face Communication Systems</a:t>
            </a:r>
            <a:endParaRPr lang="en-IN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3E8611-070C-2986-432E-548D3D37BC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5837" t="567" r="14353" b="11666"/>
          <a:stretch/>
        </p:blipFill>
        <p:spPr>
          <a:xfrm>
            <a:off x="838200" y="1690688"/>
            <a:ext cx="4820322" cy="4677839"/>
          </a:xfrm>
        </p:spPr>
      </p:pic>
    </p:spTree>
    <p:extLst>
      <p:ext uri="{BB962C8B-B14F-4D97-AF65-F5344CB8AC3E}">
        <p14:creationId xmlns:p14="http://schemas.microsoft.com/office/powerpoint/2010/main" val="2270227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BDAAD-F5E3-A456-926E-258BB9DB8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600CF3-BAA8-2F80-4B61-17C6A9FBC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6"/>
          <a:stretch/>
        </p:blipFill>
        <p:spPr>
          <a:xfrm>
            <a:off x="6853084" y="1759607"/>
            <a:ext cx="4902272" cy="4641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6E526-D767-6D76-31C9-2C6000743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29" t="23513" r="5080" b="34480"/>
          <a:stretch/>
        </p:blipFill>
        <p:spPr>
          <a:xfrm rot="20693146">
            <a:off x="428944" y="825524"/>
            <a:ext cx="5891834" cy="40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330D70-01BE-00BD-1367-44ED92F4D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084" y="1622955"/>
            <a:ext cx="5001759" cy="219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77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3B9A-A87F-1205-FF90-EA3E874F6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Assistive Devices for Visually Challenged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729BC4-1E42-55F6-F066-BDD8AAD413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746"/>
            <a:ext cx="2844500" cy="124777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FA8311C-7990-BCB7-B6B7-093D7676D0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" y="2756645"/>
            <a:ext cx="2844500" cy="160003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67B9FC-0BE3-BB50-4206-ED4D4F921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09" y="4442719"/>
            <a:ext cx="3332180" cy="1874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385162-7BF4-E47D-CC01-2C7113948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08" y="1830623"/>
            <a:ext cx="3332181" cy="22214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01D59D-17AF-FDB8-040A-F0D6EE8D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65" y="4431800"/>
            <a:ext cx="3051127" cy="15727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843185-0416-72F8-D220-FD50256ADE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72" y="1690688"/>
            <a:ext cx="4445481" cy="2501324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25D690D-F4B5-D554-4643-FF4204C188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990" y="4354394"/>
            <a:ext cx="1905000" cy="250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66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CB346-27E4-B042-D928-557267DE0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Assistive Devices for SLD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CA60D-1945-B9BB-235D-52A05B135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314" y="4724752"/>
            <a:ext cx="2755461" cy="154994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258973-412F-F1F8-A529-F8D985527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56" y="1553247"/>
            <a:ext cx="2505075" cy="1819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92A02E-117B-8CE1-67EE-0FD235B3A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56" y="3929353"/>
            <a:ext cx="2143125" cy="2143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988830-F371-811B-B38D-CD11F90F1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775" y="991272"/>
            <a:ext cx="2381250" cy="2381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E7BC34-05FA-87CE-3B4F-D22779756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04" y="1806406"/>
            <a:ext cx="3441812" cy="25780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BFBD13-40A2-C061-C772-15F63C874D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684" y="4603216"/>
            <a:ext cx="1847850" cy="203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73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C756-A092-98EE-2FE9-101E25124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449" y="365125"/>
            <a:ext cx="11324441" cy="1325563"/>
          </a:xfrm>
        </p:spPr>
        <p:txBody>
          <a:bodyPr>
            <a:normAutofit/>
          </a:bodyPr>
          <a:lstStyle/>
          <a:p>
            <a:r>
              <a:rPr lang="en-I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Assistive Devices for Autism Spectrum Disorder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678FAF-B874-2448-3966-D70D60370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78" y="2453543"/>
            <a:ext cx="4586288" cy="30575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90163C-B26E-A8E2-375E-F918999D5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67" y="1922774"/>
            <a:ext cx="3298151" cy="2198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877C35-3A28-B2E6-B888-1D10AB902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526" y="1268038"/>
            <a:ext cx="2457450" cy="3057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9E4F7A-3029-ECEF-F316-A13D3F024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7" y="4325563"/>
            <a:ext cx="3573292" cy="2695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2BBD36-D7D7-78D2-56DD-F5050EDB5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88" y="3800474"/>
            <a:ext cx="2517628" cy="305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94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99722-EFEE-1221-069D-6CDFF1874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BC51EE-6ED2-7CDB-9216-F105BA5BB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7" r="14274" b="12177"/>
          <a:stretch/>
        </p:blipFill>
        <p:spPr>
          <a:xfrm>
            <a:off x="6736265" y="365125"/>
            <a:ext cx="5455735" cy="3863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53C63-02DD-971F-5D58-08545F479C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46" t="21363" r="8305" b="29032"/>
          <a:stretch/>
        </p:blipFill>
        <p:spPr>
          <a:xfrm>
            <a:off x="-245647" y="81309"/>
            <a:ext cx="7843069" cy="704857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A5CB99-670B-845F-6039-ADF99A76C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046" t="2537" r="14378" b="17924"/>
          <a:stretch/>
        </p:blipFill>
        <p:spPr>
          <a:xfrm>
            <a:off x="7800622" y="4512631"/>
            <a:ext cx="3893865" cy="2468432"/>
          </a:xfrm>
        </p:spPr>
      </p:pic>
    </p:spTree>
    <p:extLst>
      <p:ext uri="{BB962C8B-B14F-4D97-AF65-F5344CB8AC3E}">
        <p14:creationId xmlns:p14="http://schemas.microsoft.com/office/powerpoint/2010/main" val="3662611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06CB25-3358-BD88-5F97-0C1718010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56" y="0"/>
            <a:ext cx="12067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00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77E5E-0E5E-25A0-4E17-91B27955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035742-CAE4-5274-319E-1A632E114A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14" y="149740"/>
            <a:ext cx="2850365" cy="3732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7A5C84-9B0D-B093-E45C-25A09DECB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605" y="2607719"/>
            <a:ext cx="3057152" cy="4067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A93F05-A818-FDB5-D00D-7E654ACF9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75" y="1066107"/>
            <a:ext cx="2850365" cy="3779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52B9FC7-2413-B228-AF76-A4450E147F9E}"/>
              </a:ext>
            </a:extLst>
          </p:cNvPr>
          <p:cNvSpPr/>
          <p:nvPr/>
        </p:nvSpPr>
        <p:spPr>
          <a:xfrm>
            <a:off x="3959804" y="4458622"/>
            <a:ext cx="4087906" cy="1524620"/>
          </a:xfrm>
          <a:prstGeom prst="roundRect">
            <a:avLst>
              <a:gd name="adj" fmla="val 1807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b="1" dirty="0"/>
              <a:t>Prof. Renu Malaviya</a:t>
            </a:r>
          </a:p>
          <a:p>
            <a:pPr algn="ctr"/>
            <a:r>
              <a:rPr lang="en-IN" sz="2400" b="1" dirty="0"/>
              <a:t>Dept. of Education</a:t>
            </a:r>
          </a:p>
          <a:p>
            <a:pPr algn="ctr"/>
            <a:r>
              <a:rPr lang="en-IN" sz="2400" b="1" dirty="0"/>
              <a:t>Lady Irwin College</a:t>
            </a:r>
          </a:p>
          <a:p>
            <a:pPr algn="ctr"/>
            <a:r>
              <a:rPr lang="en-IN" sz="2400" b="1" dirty="0"/>
              <a:t>University of Delhi</a:t>
            </a:r>
          </a:p>
        </p:txBody>
      </p:sp>
    </p:spTree>
    <p:extLst>
      <p:ext uri="{BB962C8B-B14F-4D97-AF65-F5344CB8AC3E}">
        <p14:creationId xmlns:p14="http://schemas.microsoft.com/office/powerpoint/2010/main" val="3802314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70696-0256-8B74-99F8-6FD6B9809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 </a:t>
            </a:r>
            <a:r>
              <a:rPr lang="en-I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UDL????</a:t>
            </a:r>
            <a:br>
              <a:rPr lang="en-I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I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Everyone is different</a:t>
            </a:r>
            <a:br>
              <a:rPr lang="en-I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0142FE-78AB-BA9A-3778-910BD6A0A9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t="8103" r="6890" b="12806"/>
          <a:stretch/>
        </p:blipFill>
        <p:spPr>
          <a:xfrm>
            <a:off x="5889521" y="365125"/>
            <a:ext cx="5584723" cy="38234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46B1D3-5626-4B2F-E474-E1A42DDB73E2}"/>
              </a:ext>
            </a:extLst>
          </p:cNvPr>
          <p:cNvSpPr/>
          <p:nvPr/>
        </p:nvSpPr>
        <p:spPr>
          <a:xfrm>
            <a:off x="5889521" y="4188542"/>
            <a:ext cx="5584723" cy="6784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i-IN" sz="4000" b="1" dirty="0"/>
              <a:t>हमारी शिक्षा प्रणाली</a:t>
            </a:r>
            <a:endParaRPr lang="en-IN" sz="4000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F60B7D-9BBE-AF4C-C2ED-06F704F2BCAD}"/>
              </a:ext>
            </a:extLst>
          </p:cNvPr>
          <p:cNvSpPr/>
          <p:nvPr/>
        </p:nvSpPr>
        <p:spPr>
          <a:xfrm>
            <a:off x="8365066" y="391148"/>
            <a:ext cx="3164477" cy="105541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i-IN" sz="2400" dirty="0">
                <a:solidFill>
                  <a:srgbClr val="C00000"/>
                </a:solidFill>
              </a:rPr>
              <a:t>निष्पक्ष चयन के लिए सभी को एक ही परीक्षा देनी होगी</a:t>
            </a:r>
            <a:endParaRPr lang="en-IN" sz="2400" dirty="0">
              <a:solidFill>
                <a:srgbClr val="C0000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DC066BE-C0EF-3868-B139-25132FBDE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529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0CB84C-1333-2CE1-840A-5975E1A11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76" y="-193366"/>
            <a:ext cx="5618224" cy="3884833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E3559B6C-DD99-E5AF-D819-9FED62F79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C1D60A-AF95-9F8A-E0A1-FDF3E7AD6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4556" y="3542920"/>
            <a:ext cx="5741399" cy="3315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23B6CD-0044-229F-5864-57D926E7F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737" y="570088"/>
            <a:ext cx="3290829" cy="329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86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ED837-C3AB-1FB1-D9AA-B8522FA04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3C0FD-1DB4-7012-2E7E-C1A777AF5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42" t="38237" r="32773" b="36709"/>
          <a:stretch/>
        </p:blipFill>
        <p:spPr>
          <a:xfrm>
            <a:off x="159264" y="2462601"/>
            <a:ext cx="11873472" cy="4030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7476FB-AA5E-2E2E-AED9-36B1F8C55513}"/>
              </a:ext>
            </a:extLst>
          </p:cNvPr>
          <p:cNvSpPr/>
          <p:nvPr/>
        </p:nvSpPr>
        <p:spPr>
          <a:xfrm>
            <a:off x="2212489" y="520273"/>
            <a:ext cx="7767021" cy="10152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MANY DROP-OUTS!!!!</a:t>
            </a:r>
            <a:endParaRPr lang="en-I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4E6EF8-898D-5A31-F7DE-401ACD5FC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905" y="52300"/>
            <a:ext cx="12573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91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A42A7-BF4F-A35E-06C8-9889C86EA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022" y="0"/>
            <a:ext cx="6474429" cy="3609623"/>
          </a:xfrm>
          <a:prstGeom prst="rect">
            <a:avLst/>
          </a:prstGeom>
        </p:spPr>
      </p:pic>
      <p:pic>
        <p:nvPicPr>
          <p:cNvPr id="1026" name="Picture 2" descr="Flexible Groupings - Differentiated Instruction">
            <a:extLst>
              <a:ext uri="{FF2B5EF4-FFF2-40B4-BE49-F238E27FC236}">
                <a16:creationId xmlns:a16="http://schemas.microsoft.com/office/drawing/2014/main" id="{4CF25422-7C90-F54D-2748-D12D00A26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08" y="3475741"/>
            <a:ext cx="3931003" cy="338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3A43FC-0AEB-E43A-C474-7C8EFDCFE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044" y="3392034"/>
            <a:ext cx="4689248" cy="346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59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FF544B3-4280-C85C-93C4-D2375ECAEA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t="8478" r="5197" b="5324"/>
          <a:stretch/>
        </p:blipFill>
        <p:spPr>
          <a:xfrm>
            <a:off x="7825199" y="3776902"/>
            <a:ext cx="4271506" cy="2919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AF6D2F-D41E-5EE0-6EDD-94D26B5C1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D9BB74-9BDD-58C1-36CA-1F0CD154E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8" y="1283177"/>
            <a:ext cx="2921683" cy="2191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05AD7-8F04-9E47-9003-2818142E33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r="3616"/>
          <a:stretch/>
        </p:blipFill>
        <p:spPr>
          <a:xfrm>
            <a:off x="8467993" y="860791"/>
            <a:ext cx="3360173" cy="2206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5F2F4F-B7D5-CA2A-EEB1-950804FC5B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57" y="4011561"/>
            <a:ext cx="3418898" cy="227926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8BB10F-188E-AC04-76BD-F65A6B97B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107" y="1794819"/>
            <a:ext cx="4253206" cy="3085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31F04D2-3083-0D77-1984-D89F826E5227}"/>
              </a:ext>
            </a:extLst>
          </p:cNvPr>
          <p:cNvSpPr/>
          <p:nvPr/>
        </p:nvSpPr>
        <p:spPr>
          <a:xfrm>
            <a:off x="3925793" y="148092"/>
            <a:ext cx="4160520" cy="993058"/>
          </a:xfrm>
          <a:prstGeom prst="roundRect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800" dirty="0">
                <a:ln>
                  <a:solidFill>
                    <a:srgbClr val="FF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Different Types of brains</a:t>
            </a:r>
          </a:p>
        </p:txBody>
      </p:sp>
    </p:spTree>
    <p:extLst>
      <p:ext uri="{BB962C8B-B14F-4D97-AF65-F5344CB8AC3E}">
        <p14:creationId xmlns:p14="http://schemas.microsoft.com/office/powerpoint/2010/main" val="1872062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0009E-1BA8-F318-E652-FB6A5444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5EAE78-B720-AC6D-BDD5-724D0FBAC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351" t="29217" r="4525" b="34433"/>
          <a:stretch/>
        </p:blipFill>
        <p:spPr>
          <a:xfrm>
            <a:off x="481782" y="1435510"/>
            <a:ext cx="11208774" cy="5280038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64C813-CD0F-2B47-F73F-4B4BD0947AE5}"/>
              </a:ext>
            </a:extLst>
          </p:cNvPr>
          <p:cNvSpPr/>
          <p:nvPr/>
        </p:nvSpPr>
        <p:spPr>
          <a:xfrm>
            <a:off x="2408903" y="142452"/>
            <a:ext cx="7973962" cy="840774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4400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Multiple Intelligence</a:t>
            </a:r>
          </a:p>
        </p:txBody>
      </p:sp>
    </p:spTree>
    <p:extLst>
      <p:ext uri="{BB962C8B-B14F-4D97-AF65-F5344CB8AC3E}">
        <p14:creationId xmlns:p14="http://schemas.microsoft.com/office/powerpoint/2010/main" val="1161320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281</Words>
  <Application>Microsoft Office PowerPoint</Application>
  <PresentationFormat>Widescreen</PresentationFormat>
  <Paragraphs>61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OpenSansRegular</vt:lpstr>
      <vt:lpstr>Proxima Nova</vt:lpstr>
      <vt:lpstr>Times New Roman</vt:lpstr>
      <vt:lpstr>Office Theme</vt:lpstr>
      <vt:lpstr>.</vt:lpstr>
      <vt:lpstr>Universal Design of Learning (UDL)</vt:lpstr>
      <vt:lpstr>.</vt:lpstr>
      <vt:lpstr> Why UDL???? As Everyone is different </vt:lpstr>
      <vt:lpstr>PowerPoint Presentation</vt:lpstr>
      <vt:lpstr>.</vt:lpstr>
      <vt:lpstr>PowerPoint Presentation</vt:lpstr>
      <vt:lpstr>.</vt:lpstr>
      <vt:lpstr>.</vt:lpstr>
      <vt:lpstr>.</vt:lpstr>
      <vt:lpstr>.</vt:lpstr>
      <vt:lpstr>.</vt:lpstr>
      <vt:lpstr>.</vt:lpstr>
      <vt:lpstr>.</vt:lpstr>
      <vt:lpstr>PowerPoint Presentation</vt:lpstr>
      <vt:lpstr>.</vt:lpstr>
      <vt:lpstr>PowerPoint Presentation</vt:lpstr>
      <vt:lpstr>PowerPoint Presentation</vt:lpstr>
      <vt:lpstr>PowerPoint Presentation</vt:lpstr>
      <vt:lpstr>.</vt:lpstr>
      <vt:lpstr>PowerPoint Presentation</vt:lpstr>
      <vt:lpstr>PowerPoint Presentation</vt:lpstr>
      <vt:lpstr>Different ways of Engagement: The Why of Learning</vt:lpstr>
      <vt:lpstr>Different types of Representation: What of Learning</vt:lpstr>
      <vt:lpstr>Different types of Action &amp; Expression</vt:lpstr>
      <vt:lpstr>Action and Expressions</vt:lpstr>
      <vt:lpstr>PowerPoint Presentation</vt:lpstr>
      <vt:lpstr>Assistive Devices and UDL</vt:lpstr>
      <vt:lpstr>Assistive Devices for Hearing Challenged</vt:lpstr>
      <vt:lpstr>Assistive Devices for Visually Challenged </vt:lpstr>
      <vt:lpstr>Assistive Devices for SLD</vt:lpstr>
      <vt:lpstr>Assistive Devices for Autism Spectrum Disorder</vt:lpstr>
      <vt:lpstr>.</vt:lpstr>
      <vt:lpstr>PowerPoint Presentation</vt:lpstr>
      <vt:lpstr>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Design of Learning</dc:title>
  <dc:creator>malaviyalaptop@outlook.com</dc:creator>
  <cp:lastModifiedBy>Renu Malaviya</cp:lastModifiedBy>
  <cp:revision>52</cp:revision>
  <dcterms:created xsi:type="dcterms:W3CDTF">2022-11-22T12:50:18Z</dcterms:created>
  <dcterms:modified xsi:type="dcterms:W3CDTF">2024-03-12T17:33:24Z</dcterms:modified>
</cp:coreProperties>
</file>